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0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7528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560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582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3085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1828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4065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1421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3865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147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839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969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EF7A75-DBF4-496B-BB0A-0A173277849C}" type="datetimeFigureOut">
              <a:rPr lang="de-DE" smtClean="0"/>
              <a:t>01.04.2022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32785-3890-46E6-84E3-4EA5F0CAA0C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5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05663"/>
          </a:xfrm>
        </p:spPr>
        <p:txBody>
          <a:bodyPr/>
          <a:lstStyle/>
          <a:p>
            <a:r>
              <a:rPr lang="de-DE" b="1" dirty="0" smtClean="0"/>
              <a:t>Camp2Code</a:t>
            </a:r>
            <a:endParaRPr lang="de-DE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025303"/>
            <a:ext cx="9144000" cy="3336586"/>
          </a:xfrm>
        </p:spPr>
        <p:txBody>
          <a:bodyPr>
            <a:normAutofit/>
          </a:bodyPr>
          <a:lstStyle/>
          <a:p>
            <a:r>
              <a:rPr lang="de-DE" sz="2800" b="1" dirty="0" smtClean="0"/>
              <a:t>Gruppe 2</a:t>
            </a:r>
          </a:p>
          <a:p>
            <a:r>
              <a:rPr lang="de-DE" sz="2800" dirty="0" smtClean="0"/>
              <a:t>Israel Martinez Moreno (I/AS-GYB1) </a:t>
            </a:r>
            <a:br>
              <a:rPr lang="de-DE" sz="2800" dirty="0" smtClean="0"/>
            </a:br>
            <a:r>
              <a:rPr lang="de-DE" sz="2800" dirty="0" smtClean="0"/>
              <a:t>Miguel Roig Estrada (I/P3-M3) </a:t>
            </a:r>
            <a:br>
              <a:rPr lang="de-DE" sz="2800" dirty="0" smtClean="0"/>
            </a:br>
            <a:r>
              <a:rPr lang="de-DE" sz="2800" dirty="0" smtClean="0"/>
              <a:t>Peter </a:t>
            </a:r>
            <a:r>
              <a:rPr lang="de-DE" sz="2800" dirty="0" err="1" smtClean="0"/>
              <a:t>Hable</a:t>
            </a:r>
            <a:r>
              <a:rPr lang="de-DE" sz="2800" dirty="0" smtClean="0"/>
              <a:t> (I/EN-AI3) </a:t>
            </a:r>
            <a:br>
              <a:rPr lang="de-DE" sz="2800" dirty="0" smtClean="0"/>
            </a:br>
            <a:r>
              <a:rPr lang="de-DE" sz="2800" dirty="0" smtClean="0"/>
              <a:t>Dr. Saphir </a:t>
            </a:r>
            <a:r>
              <a:rPr lang="de-DE" sz="2800" dirty="0" err="1" smtClean="0"/>
              <a:t>Choudry</a:t>
            </a:r>
            <a:r>
              <a:rPr lang="de-DE" sz="2800" dirty="0" smtClean="0"/>
              <a:t> (GQ-1) </a:t>
            </a:r>
            <a:br>
              <a:rPr lang="de-DE" sz="2800" dirty="0" smtClean="0"/>
            </a:br>
            <a:r>
              <a:rPr lang="de-DE" sz="2800" dirty="0" smtClean="0"/>
              <a:t>Dragan Petrovic (I/PI-MP5) </a:t>
            </a:r>
            <a:br>
              <a:rPr lang="de-DE" sz="2800" dirty="0" smtClean="0"/>
            </a:br>
            <a:r>
              <a:rPr lang="de-DE" sz="2800" dirty="0" smtClean="0"/>
              <a:t>Martin Eckert (I/PI-MP3) </a:t>
            </a:r>
            <a:br>
              <a:rPr lang="de-DE" sz="2800" dirty="0" smtClean="0"/>
            </a:br>
            <a:r>
              <a:rPr lang="de-DE" sz="2800" dirty="0" smtClean="0"/>
              <a:t>Michael Modrow (N/EN-AT)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2670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426" y="0"/>
            <a:ext cx="2998574" cy="29985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Projektauftrag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Der im </a:t>
            </a:r>
            <a:r>
              <a:rPr lang="de-DE" sz="2400" dirty="0" err="1" smtClean="0"/>
              <a:t>Bootcamp</a:t>
            </a:r>
            <a:r>
              <a:rPr lang="de-DE" sz="2400" dirty="0" smtClean="0"/>
              <a:t> verwendete „</a:t>
            </a:r>
            <a:r>
              <a:rPr lang="de-DE" sz="2400" b="1" dirty="0" err="1" smtClean="0"/>
              <a:t>Raspberry</a:t>
            </a:r>
            <a:r>
              <a:rPr lang="de-DE" sz="2400" b="1" dirty="0" smtClean="0"/>
              <a:t> Pi</a:t>
            </a:r>
            <a:r>
              <a:rPr lang="de-DE" sz="2400" dirty="0" smtClean="0"/>
              <a:t>“ </a:t>
            </a:r>
            <a:br>
              <a:rPr lang="de-DE" sz="2400" dirty="0" smtClean="0"/>
            </a:br>
            <a:r>
              <a:rPr lang="de-DE" sz="2400" dirty="0" smtClean="0"/>
              <a:t>wird in ein Modellauto „</a:t>
            </a:r>
            <a:r>
              <a:rPr lang="de-DE" sz="2400" b="1" dirty="0" err="1" smtClean="0"/>
              <a:t>PiCar</a:t>
            </a:r>
            <a:r>
              <a:rPr lang="de-DE" sz="2400" dirty="0" smtClean="0"/>
              <a:t>“ integriert. </a:t>
            </a:r>
          </a:p>
          <a:p>
            <a:r>
              <a:rPr lang="de-DE" sz="2400" dirty="0" smtClean="0"/>
              <a:t>Dieses </a:t>
            </a:r>
            <a:r>
              <a:rPr lang="de-DE" sz="2400" i="1" dirty="0" err="1" smtClean="0"/>
              <a:t>PiCar</a:t>
            </a:r>
            <a:r>
              <a:rPr lang="de-DE" sz="2400" dirty="0" smtClean="0"/>
              <a:t> umfasst ein </a:t>
            </a:r>
            <a:r>
              <a:rPr lang="de-DE" sz="2400" b="1" dirty="0" smtClean="0"/>
              <a:t>lenk‑ </a:t>
            </a:r>
            <a:r>
              <a:rPr lang="de-DE" sz="2400" dirty="0" smtClean="0"/>
              <a:t>und </a:t>
            </a:r>
            <a:r>
              <a:rPr lang="de-DE" sz="2400" b="1" dirty="0" smtClean="0"/>
              <a:t>fahrbares</a:t>
            </a:r>
            <a:r>
              <a:rPr lang="de-DE" sz="2400" dirty="0" smtClean="0"/>
              <a:t> Chassis sowie einen </a:t>
            </a:r>
            <a:r>
              <a:rPr lang="de-DE" sz="2400" b="1" dirty="0" smtClean="0"/>
              <a:t>Ultraschallsensor</a:t>
            </a:r>
            <a:r>
              <a:rPr lang="de-DE" sz="2400" dirty="0" smtClean="0"/>
              <a:t> und einen </a:t>
            </a:r>
            <a:r>
              <a:rPr lang="de-DE" sz="2400" b="1" dirty="0" smtClean="0"/>
              <a:t>Helligkeitssensor</a:t>
            </a:r>
            <a:r>
              <a:rPr lang="de-DE" sz="2400" dirty="0" smtClean="0"/>
              <a:t>. Die Implementierung der Software erfolgt mit </a:t>
            </a:r>
            <a:r>
              <a:rPr lang="de-DE" sz="2400" b="1" dirty="0" smtClean="0"/>
              <a:t>Python</a:t>
            </a:r>
            <a:r>
              <a:rPr lang="de-DE" sz="2400" dirty="0" smtClean="0"/>
              <a:t>. Es stehen mehrere </a:t>
            </a:r>
            <a:r>
              <a:rPr lang="de-DE" sz="2400" b="1" dirty="0" smtClean="0"/>
              <a:t>Basisklassen</a:t>
            </a:r>
            <a:r>
              <a:rPr lang="de-DE" sz="2400" dirty="0" smtClean="0"/>
              <a:t> zu Verfügung, die den Zugriff auf die Motoren und Sensoren erlauben. </a:t>
            </a:r>
          </a:p>
          <a:p>
            <a:r>
              <a:rPr lang="de-DE" sz="2400" dirty="0" smtClean="0"/>
              <a:t>Das Ziel der </a:t>
            </a:r>
            <a:r>
              <a:rPr lang="de-DE" sz="2400" u="sng" dirty="0" smtClean="0"/>
              <a:t>ersten Woche </a:t>
            </a:r>
            <a:r>
              <a:rPr lang="de-DE" sz="2400" dirty="0" smtClean="0"/>
              <a:t>ist es, die Bauteile und Sensoren des Autos </a:t>
            </a:r>
            <a:r>
              <a:rPr lang="de-DE" sz="2400" b="1" dirty="0" smtClean="0"/>
              <a:t>ansteuern </a:t>
            </a:r>
            <a:r>
              <a:rPr lang="de-DE" sz="2400" dirty="0" smtClean="0"/>
              <a:t>bzw. </a:t>
            </a:r>
            <a:r>
              <a:rPr lang="de-DE" sz="2400" b="1" dirty="0" smtClean="0"/>
              <a:t>auslesen </a:t>
            </a:r>
            <a:r>
              <a:rPr lang="de-DE" sz="2400" dirty="0" smtClean="0"/>
              <a:t>zu können und </a:t>
            </a:r>
            <a:r>
              <a:rPr lang="de-DE" sz="2400" b="1" dirty="0" smtClean="0"/>
              <a:t>erste Fahrparcours </a:t>
            </a:r>
            <a:r>
              <a:rPr lang="de-DE" sz="2400" dirty="0" smtClean="0"/>
              <a:t>zu absolvieren. </a:t>
            </a:r>
          </a:p>
          <a:p>
            <a:r>
              <a:rPr lang="de-DE" sz="2400" dirty="0" smtClean="0"/>
              <a:t>Das Ziel der </a:t>
            </a:r>
            <a:r>
              <a:rPr lang="de-DE" sz="2400" u="sng" dirty="0" smtClean="0"/>
              <a:t>zweiten Woche</a:t>
            </a:r>
            <a:r>
              <a:rPr lang="de-DE" sz="2400" dirty="0" smtClean="0"/>
              <a:t> ist es, </a:t>
            </a:r>
            <a:r>
              <a:rPr lang="de-DE" sz="2400" b="1" dirty="0" smtClean="0"/>
              <a:t>einer Linie zu folgen</a:t>
            </a:r>
            <a:r>
              <a:rPr lang="de-DE" sz="2400" dirty="0" smtClean="0"/>
              <a:t>. Zudem sollen die </a:t>
            </a:r>
            <a:r>
              <a:rPr lang="de-DE" sz="2400" b="1" dirty="0" smtClean="0"/>
              <a:t>Fahrtdaten </a:t>
            </a:r>
            <a:r>
              <a:rPr lang="de-DE" sz="2400" dirty="0" smtClean="0"/>
              <a:t>des Autos (Informationen über Bauteile und Sensoren während der Fahrt) </a:t>
            </a:r>
            <a:r>
              <a:rPr lang="de-DE" sz="2400" b="1" dirty="0" smtClean="0"/>
              <a:t>aufgezeichnet </a:t>
            </a:r>
            <a:r>
              <a:rPr lang="de-DE" sz="2400" dirty="0" smtClean="0"/>
              <a:t>und </a:t>
            </a:r>
            <a:r>
              <a:rPr lang="de-DE" sz="2400" b="1" dirty="0" smtClean="0"/>
              <a:t>visualisiert </a:t>
            </a:r>
            <a:r>
              <a:rPr lang="de-DE" sz="2400" dirty="0" smtClean="0"/>
              <a:t>werden. </a:t>
            </a:r>
            <a:endParaRPr lang="de-DE" sz="2400" dirty="0"/>
          </a:p>
        </p:txBody>
      </p:sp>
      <p:pic>
        <p:nvPicPr>
          <p:cNvPr id="1026" name="Picture 2" descr="Raspberry Pi 4 Specific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701" y="111215"/>
            <a:ext cx="2879198" cy="171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44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Planung, Vorbereitung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Integration des </a:t>
            </a:r>
            <a:r>
              <a:rPr lang="de-DE" sz="2400" i="1" dirty="0" err="1" smtClean="0"/>
              <a:t>Raspberry</a:t>
            </a:r>
            <a:r>
              <a:rPr lang="de-DE" sz="2400" i="1" dirty="0" smtClean="0"/>
              <a:t> Pi</a:t>
            </a:r>
            <a:r>
              <a:rPr lang="de-DE" sz="2400" dirty="0" smtClean="0"/>
              <a:t> ins </a:t>
            </a:r>
            <a:r>
              <a:rPr lang="de-DE" sz="2400" i="1" dirty="0" err="1" smtClean="0"/>
              <a:t>PiCar</a:t>
            </a:r>
            <a:r>
              <a:rPr lang="de-DE" sz="2400" dirty="0" smtClean="0"/>
              <a:t>. </a:t>
            </a:r>
          </a:p>
          <a:p>
            <a:pPr lvl="1"/>
            <a:r>
              <a:rPr lang="de-DE" sz="2000" dirty="0" smtClean="0"/>
              <a:t>Probleme bzgl. Montage und Zugriff ohne Bildschirm „gelöst“. </a:t>
            </a:r>
          </a:p>
          <a:p>
            <a:r>
              <a:rPr lang="de-DE" sz="2400" dirty="0" smtClean="0"/>
              <a:t>Datenaustausch in der Gruppe mittels „</a:t>
            </a:r>
            <a:r>
              <a:rPr lang="de-DE" sz="2400" b="1" dirty="0" err="1" smtClean="0"/>
              <a:t>Git</a:t>
            </a:r>
            <a:r>
              <a:rPr lang="de-DE" sz="2400" dirty="0" smtClean="0"/>
              <a:t>“. </a:t>
            </a:r>
          </a:p>
          <a:p>
            <a:r>
              <a:rPr lang="de-DE" sz="2400" dirty="0" smtClean="0"/>
              <a:t>Testen und Verstehen der Basisklassen </a:t>
            </a:r>
          </a:p>
          <a:p>
            <a:pPr lvl="1"/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Ultrasonic</a:t>
            </a:r>
            <a:r>
              <a:rPr lang="de-DE" sz="2000" dirty="0" smtClean="0"/>
              <a:t> (Ultraschallsensor), </a:t>
            </a:r>
          </a:p>
          <a:p>
            <a:pPr lvl="1"/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Infrared</a:t>
            </a:r>
            <a:r>
              <a:rPr lang="de-DE" sz="2000" dirty="0" smtClean="0"/>
              <a:t> (Helligkeitssensor), </a:t>
            </a:r>
          </a:p>
          <a:p>
            <a:pPr lvl="1"/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Front_Wheels</a:t>
            </a:r>
            <a:r>
              <a:rPr lang="de-DE" sz="2000" dirty="0" smtClean="0"/>
              <a:t> (Lenkung) und </a:t>
            </a:r>
          </a:p>
          <a:p>
            <a:pPr lvl="1"/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Back_Wheels</a:t>
            </a:r>
            <a:r>
              <a:rPr lang="de-DE" sz="2000" dirty="0" smtClean="0"/>
              <a:t> (Antrieb) </a:t>
            </a:r>
          </a:p>
          <a:p>
            <a:pPr lvl="1"/>
            <a:r>
              <a:rPr lang="de-DE" sz="2000" dirty="0" smtClean="0"/>
              <a:t>in </a:t>
            </a:r>
            <a:r>
              <a:rPr lang="de-DE" sz="2000" i="1" dirty="0" smtClean="0"/>
              <a:t>basisklassen.py</a:t>
            </a:r>
            <a:r>
              <a:rPr lang="de-DE" sz="2000" dirty="0" smtClean="0"/>
              <a:t>. </a:t>
            </a:r>
          </a:p>
          <a:p>
            <a:endParaRPr lang="de-DE" sz="2400" dirty="0" smtClean="0"/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033447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Klasse „</a:t>
            </a:r>
            <a:r>
              <a:rPr lang="de-DE" b="1" dirty="0" err="1" smtClean="0"/>
              <a:t>BaseCar</a:t>
            </a:r>
            <a:r>
              <a:rPr lang="de-DE" b="1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Klasse </a:t>
            </a:r>
            <a:r>
              <a:rPr lang="de-DE" sz="2400" i="1" dirty="0" err="1" smtClean="0"/>
              <a:t>BaseCar</a:t>
            </a:r>
            <a:r>
              <a:rPr lang="de-DE" sz="2400" dirty="0" smtClean="0"/>
              <a:t> importiert die </a:t>
            </a:r>
            <a:r>
              <a:rPr lang="de-DE" sz="2400" i="1" dirty="0" smtClean="0"/>
              <a:t>Basisklassen (</a:t>
            </a:r>
            <a:r>
              <a:rPr lang="de-DE" sz="2400" i="1" dirty="0" err="1" smtClean="0"/>
              <a:t>bk</a:t>
            </a:r>
            <a:r>
              <a:rPr lang="de-DE" sz="2400" i="1" dirty="0" smtClean="0"/>
              <a:t>)</a:t>
            </a:r>
            <a:r>
              <a:rPr lang="de-DE" sz="2400" dirty="0" smtClean="0"/>
              <a:t> und ermöglicht </a:t>
            </a:r>
            <a:r>
              <a:rPr lang="de-DE" sz="2400" u="sng" dirty="0" smtClean="0"/>
              <a:t>gesteuerte</a:t>
            </a:r>
            <a:r>
              <a:rPr lang="de-DE" sz="2400" dirty="0" smtClean="0"/>
              <a:t> Fahrmanöver (vor/zurück: Fahrparcours 1, mit Kurven: Fahrparcours 2). </a:t>
            </a:r>
          </a:p>
          <a:p>
            <a:pPr>
              <a:tabLst>
                <a:tab pos="5021263" algn="l"/>
              </a:tabLst>
            </a:pPr>
            <a:r>
              <a:rPr lang="de-DE" sz="2400" dirty="0" smtClean="0"/>
              <a:t>Definition einer Methode „</a:t>
            </a:r>
            <a:r>
              <a:rPr lang="de-DE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drive</a:t>
            </a:r>
            <a:r>
              <a:rPr lang="de-DE" sz="2400" dirty="0" smtClean="0"/>
              <a:t>“, die über drei (vorbelegte) Parameter für die Geschwindigkeit „</a:t>
            </a:r>
            <a:r>
              <a:rPr lang="de-DE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speed</a:t>
            </a:r>
            <a:r>
              <a:rPr lang="de-DE" sz="2400" dirty="0" smtClean="0"/>
              <a:t>“, die Fahrtrichtung „</a:t>
            </a:r>
            <a:r>
              <a:rPr lang="de-DE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de-DE" sz="2400" dirty="0" smtClean="0"/>
              <a:t>“ und den Lenkwinkel „</a:t>
            </a:r>
            <a:r>
              <a:rPr lang="de-DE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steering_angle</a:t>
            </a:r>
            <a:r>
              <a:rPr lang="de-DE" sz="2400" dirty="0" smtClean="0"/>
              <a:t>“ aufgerufen wird. </a:t>
            </a:r>
          </a:p>
          <a:p>
            <a:pPr lvl="1">
              <a:tabLst>
                <a:tab pos="5021263" algn="l"/>
              </a:tabLst>
            </a:pPr>
            <a:r>
              <a:rPr lang="de-DE" sz="2000" dirty="0" smtClean="0"/>
              <a:t>Darin Aufruf von 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Front_Wheels</a:t>
            </a:r>
            <a:r>
              <a:rPr lang="de-DE" sz="2000" dirty="0" smtClean="0"/>
              <a:t> (turn) und 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Back_Wheels</a:t>
            </a:r>
            <a:r>
              <a:rPr lang="de-DE" sz="2000" dirty="0" smtClean="0"/>
              <a:t> (</a:t>
            </a:r>
            <a:r>
              <a:rPr lang="de-DE" sz="2000" dirty="0" err="1" smtClean="0"/>
              <a:t>forward</a:t>
            </a:r>
            <a:r>
              <a:rPr lang="de-DE" sz="2000" dirty="0" smtClean="0"/>
              <a:t>, </a:t>
            </a:r>
            <a:r>
              <a:rPr lang="de-DE" sz="2000" dirty="0" err="1" smtClean="0"/>
              <a:t>backward</a:t>
            </a:r>
            <a:r>
              <a:rPr lang="de-DE" sz="2000" dirty="0" smtClean="0"/>
              <a:t>). </a:t>
            </a:r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15" y="4066646"/>
            <a:ext cx="10296525" cy="246697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83" y="4927142"/>
            <a:ext cx="5314950" cy="17621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feld 5"/>
          <p:cNvSpPr txBox="1"/>
          <p:nvPr/>
        </p:nvSpPr>
        <p:spPr>
          <a:xfrm>
            <a:off x="6681283" y="4557810"/>
            <a:ext cx="523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Aufruf von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drive</a:t>
            </a:r>
            <a:r>
              <a:rPr lang="de-DE" dirty="0" smtClean="0"/>
              <a:t> </a:t>
            </a:r>
            <a:r>
              <a:rPr lang="de-DE" u="sng" dirty="0" smtClean="0"/>
              <a:t>ohne</a:t>
            </a:r>
            <a:r>
              <a:rPr lang="de-DE" dirty="0" smtClean="0"/>
              <a:t> Lenkwinkel: Geradeaus-Fahrt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771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Klasse „</a:t>
            </a:r>
            <a:r>
              <a:rPr lang="de-DE" b="1" dirty="0" err="1" smtClean="0"/>
              <a:t>SonicCar</a:t>
            </a:r>
            <a:r>
              <a:rPr lang="de-DE" b="1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Klasse </a:t>
            </a:r>
            <a:r>
              <a:rPr lang="de-DE" sz="2400" i="1" dirty="0" err="1" smtClean="0"/>
              <a:t>SonicCar</a:t>
            </a:r>
            <a:r>
              <a:rPr lang="de-DE" sz="2400" dirty="0" smtClean="0"/>
              <a:t> erbt von der Klasse </a:t>
            </a:r>
            <a:r>
              <a:rPr lang="de-DE" sz="2400" i="1" dirty="0" err="1" smtClean="0"/>
              <a:t>BaseCar</a:t>
            </a:r>
            <a:r>
              <a:rPr lang="de-DE" sz="2400" i="1" dirty="0" smtClean="0"/>
              <a:t> (</a:t>
            </a:r>
            <a:r>
              <a:rPr lang="de-DE" sz="2400" i="1" dirty="0" err="1" smtClean="0"/>
              <a:t>bc</a:t>
            </a:r>
            <a:r>
              <a:rPr lang="de-DE" sz="2400" i="1" dirty="0" smtClean="0"/>
              <a:t>)</a:t>
            </a:r>
            <a:r>
              <a:rPr lang="de-DE" sz="2400" dirty="0" smtClean="0"/>
              <a:t> und nutzt den Ultraschallsensor zur Hinderniserkennung. Damit gelingen </a:t>
            </a:r>
            <a:r>
              <a:rPr lang="de-DE" sz="2400" u="sng" dirty="0" smtClean="0"/>
              <a:t>geregelte</a:t>
            </a:r>
            <a:r>
              <a:rPr lang="de-DE" sz="2400" dirty="0" smtClean="0"/>
              <a:t> Fahrmanöver (Stopp bei Hindernis: Fahrparcours 3, Hindernis ausweichen: Fahrparcours 4). Die Fahrdaten werden aufgezeichnet. </a:t>
            </a:r>
          </a:p>
          <a:p>
            <a:r>
              <a:rPr lang="de-DE" sz="2400" dirty="0" smtClean="0"/>
              <a:t>Definition einer Methode „</a:t>
            </a:r>
            <a:r>
              <a:rPr lang="de-DE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obstacle</a:t>
            </a:r>
            <a:r>
              <a:rPr lang="de-DE" sz="2400" dirty="0" smtClean="0"/>
              <a:t>“ als Schleife bis zur Unterschreitung eines Abstands zu einem Hindernis. </a:t>
            </a:r>
          </a:p>
          <a:p>
            <a:pPr lvl="1"/>
            <a:r>
              <a:rPr lang="de-DE" sz="2000" dirty="0" smtClean="0"/>
              <a:t>Füllen der Liste „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global_data</a:t>
            </a:r>
            <a:r>
              <a:rPr lang="de-DE" sz="2000" dirty="0" smtClean="0"/>
              <a:t>“ mit Zeit, </a:t>
            </a:r>
            <a:r>
              <a:rPr lang="de-DE" sz="2000" dirty="0" err="1" smtClean="0"/>
              <a:t>Geschw</a:t>
            </a:r>
            <a:r>
              <a:rPr lang="de-DE" sz="2000" dirty="0"/>
              <a:t>., Richtung, Lenkwinkel und </a:t>
            </a:r>
            <a:r>
              <a:rPr lang="de-DE" sz="2000" dirty="0" smtClean="0"/>
              <a:t>Abstand</a:t>
            </a:r>
          </a:p>
          <a:p>
            <a:endParaRPr lang="de-DE" sz="2400" dirty="0"/>
          </a:p>
        </p:txBody>
      </p:sp>
      <p:sp>
        <p:nvSpPr>
          <p:cNvPr id="6" name="Textfeld 5"/>
          <p:cNvSpPr txBox="1"/>
          <p:nvPr/>
        </p:nvSpPr>
        <p:spPr>
          <a:xfrm>
            <a:off x="5750665" y="4699279"/>
            <a:ext cx="472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Schreiben der Fahrdaten in </a:t>
            </a:r>
            <a:r>
              <a:rPr lang="de-DE" dirty="0" err="1" smtClean="0"/>
              <a:t>csv</a:t>
            </a:r>
            <a:r>
              <a:rPr lang="de-DE" dirty="0" smtClean="0"/>
              <a:t>-Datei nach Stopp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32" y="4390213"/>
            <a:ext cx="5210175" cy="2428875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664" y="5068608"/>
            <a:ext cx="6248400" cy="160972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82907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Klasse „</a:t>
            </a:r>
            <a:r>
              <a:rPr lang="de-DE" b="1" dirty="0" err="1" smtClean="0"/>
              <a:t>SensorCar</a:t>
            </a:r>
            <a:r>
              <a:rPr lang="de-DE" b="1" dirty="0" smtClean="0"/>
              <a:t>“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Die Klasse </a:t>
            </a:r>
            <a:r>
              <a:rPr lang="de-DE" sz="2400" i="1" dirty="0" err="1" smtClean="0"/>
              <a:t>SensorCar</a:t>
            </a:r>
            <a:r>
              <a:rPr lang="de-DE" sz="2400" dirty="0" smtClean="0"/>
              <a:t> importiert die </a:t>
            </a:r>
            <a:r>
              <a:rPr lang="de-DE" sz="2400" i="1" dirty="0" smtClean="0"/>
              <a:t>Basisklassen (</a:t>
            </a:r>
            <a:r>
              <a:rPr lang="de-DE" sz="2400" i="1" dirty="0" err="1" smtClean="0"/>
              <a:t>bk</a:t>
            </a:r>
            <a:r>
              <a:rPr lang="de-DE" sz="2400" i="1" dirty="0" smtClean="0"/>
              <a:t>)</a:t>
            </a:r>
            <a:r>
              <a:rPr lang="de-DE" sz="2400" dirty="0" smtClean="0"/>
              <a:t>, erbt von </a:t>
            </a:r>
            <a:r>
              <a:rPr lang="de-DE" sz="2400" i="1" dirty="0" err="1" smtClean="0"/>
              <a:t>SonicCar</a:t>
            </a:r>
            <a:r>
              <a:rPr lang="de-DE" sz="2400" dirty="0" smtClean="0"/>
              <a:t> und </a:t>
            </a:r>
            <a:r>
              <a:rPr lang="de-DE" sz="2400" i="1" dirty="0" err="1" smtClean="0"/>
              <a:t>BaseCar</a:t>
            </a:r>
            <a:r>
              <a:rPr lang="de-DE" sz="2400" dirty="0" smtClean="0"/>
              <a:t> und nutzt den Infrarotsensor zur Linienerkennung. Damit folgt das </a:t>
            </a:r>
            <a:r>
              <a:rPr lang="de-DE" sz="2400" i="1" dirty="0" err="1" smtClean="0"/>
              <a:t>PiCar</a:t>
            </a:r>
            <a:r>
              <a:rPr lang="de-DE" sz="2400" dirty="0" smtClean="0"/>
              <a:t> einer Linie auf dem Boden (Fahrparcours 5), ggf. auch in engen Kurven, die ein Zurücksetzen erfordern (Fahrparcours 6). Das Auto stoppt vor einem Hindernis. </a:t>
            </a:r>
          </a:p>
          <a:p>
            <a:r>
              <a:rPr lang="de-DE" sz="2400" dirty="0" smtClean="0"/>
              <a:t>Notwendige Vorbereitungen</a:t>
            </a:r>
          </a:p>
          <a:p>
            <a:pPr lvl="1"/>
            <a:r>
              <a:rPr lang="de-DE" sz="2000" dirty="0" smtClean="0"/>
              <a:t>Referenzwerte der Helligkeit von Boden und Linie (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cali_references</a:t>
            </a:r>
            <a:r>
              <a:rPr lang="de-D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smtClean="0"/>
              <a:t>aus </a:t>
            </a:r>
            <a:r>
              <a:rPr lang="de-DE" sz="2000" i="1" dirty="0" err="1" smtClean="0"/>
              <a:t>bk</a:t>
            </a:r>
            <a:r>
              <a:rPr lang="de-DE" sz="2000" dirty="0" smtClean="0"/>
              <a:t>) </a:t>
            </a:r>
          </a:p>
          <a:p>
            <a:pPr lvl="1"/>
            <a:r>
              <a:rPr lang="de-DE" sz="2000" dirty="0" smtClean="0"/>
              <a:t>Geeignete Empfindlichkeit der Infrarotsensoren [1…3] (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IR_poti_setting</a:t>
            </a:r>
            <a:r>
              <a:rPr lang="de-DE" sz="2000" dirty="0" smtClean="0"/>
              <a:t>) </a:t>
            </a:r>
          </a:p>
          <a:p>
            <a:pPr lvl="1"/>
            <a:r>
              <a:rPr lang="de-DE" sz="2000" dirty="0" smtClean="0"/>
              <a:t>Unterscheidung von hellem Boden/dunkler Linie und umgekehrt (</a:t>
            </a:r>
            <a:r>
              <a:rPr lang="de-D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invert_digital_val</a:t>
            </a:r>
            <a:r>
              <a:rPr lang="de-DE" sz="2000" dirty="0" smtClean="0"/>
              <a:t>) </a:t>
            </a:r>
          </a:p>
          <a:p>
            <a:r>
              <a:rPr lang="de-DE" sz="2400" dirty="0" smtClean="0"/>
              <a:t>Normierter Lenkwinkel im Intervall [-1, +1] </a:t>
            </a:r>
            <a:br>
              <a:rPr lang="de-DE" sz="2400" dirty="0" smtClean="0"/>
            </a:br>
            <a:r>
              <a:rPr lang="de-DE" sz="2400" dirty="0" smtClean="0"/>
              <a:t>als Funktion der digitalen IR-Sensorwerte</a:t>
            </a:r>
            <a:endParaRPr lang="de-DE" sz="2000" dirty="0" smtClean="0"/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5459124"/>
            <a:ext cx="4905375" cy="13525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68" y="5500688"/>
            <a:ext cx="5076825" cy="1152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10" name="Textfeld 9"/>
          <p:cNvSpPr txBox="1"/>
          <p:nvPr/>
        </p:nvSpPr>
        <p:spPr>
          <a:xfrm>
            <a:off x="6918403" y="5131356"/>
            <a:ext cx="458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Kontrastumkehr in </a:t>
            </a:r>
            <a:r>
              <a:rPr lang="de-D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invert_digital_val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9252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096000" algn="l"/>
              </a:tabLst>
            </a:pPr>
            <a:r>
              <a:rPr lang="de-DE" b="1" dirty="0" smtClean="0"/>
              <a:t>Klasse „</a:t>
            </a:r>
            <a:r>
              <a:rPr lang="de-DE" b="1" dirty="0" err="1" smtClean="0"/>
              <a:t>PiCar</a:t>
            </a:r>
            <a:r>
              <a:rPr lang="de-DE" b="1" dirty="0" smtClean="0"/>
              <a:t>“	Abhängigkeiten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58900"/>
          </a:xfrm>
        </p:spPr>
        <p:txBody>
          <a:bodyPr>
            <a:normAutofit/>
          </a:bodyPr>
          <a:lstStyle/>
          <a:p>
            <a:r>
              <a:rPr lang="de-DE" sz="2400" dirty="0" smtClean="0"/>
              <a:t>Die Klasse </a:t>
            </a:r>
            <a:r>
              <a:rPr lang="de-DE" sz="2400" i="1" dirty="0" err="1" smtClean="0"/>
              <a:t>SensorCar</a:t>
            </a:r>
            <a:r>
              <a:rPr lang="de-DE" sz="2400" dirty="0" smtClean="0"/>
              <a:t> ermöglicht den </a:t>
            </a:r>
            <a:br>
              <a:rPr lang="de-DE" sz="2400" dirty="0" smtClean="0"/>
            </a:br>
            <a:r>
              <a:rPr lang="de-DE" sz="2400" dirty="0" smtClean="0"/>
              <a:t>Aufruf aller Fahrparcours 1 bis 6.</a:t>
            </a:r>
          </a:p>
          <a:p>
            <a:r>
              <a:rPr lang="de-DE" sz="2400" dirty="0" smtClean="0"/>
              <a:t>Auswahl über Konsolen-Menü.</a:t>
            </a:r>
          </a:p>
          <a:p>
            <a:endParaRPr lang="de-DE" sz="2400" dirty="0"/>
          </a:p>
        </p:txBody>
      </p:sp>
      <p:sp>
        <p:nvSpPr>
          <p:cNvPr id="9" name="Textfeld 8"/>
          <p:cNvSpPr txBox="1"/>
          <p:nvPr/>
        </p:nvSpPr>
        <p:spPr>
          <a:xfrm>
            <a:off x="7450281" y="3634848"/>
            <a:ext cx="1710652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/>
              <a:t>basisklassen</a:t>
            </a:r>
            <a:endParaRPr lang="de-DE" sz="2400" dirty="0"/>
          </a:p>
        </p:txBody>
      </p:sp>
      <p:sp>
        <p:nvSpPr>
          <p:cNvPr id="11" name="Textfeld 10"/>
          <p:cNvSpPr txBox="1"/>
          <p:nvPr/>
        </p:nvSpPr>
        <p:spPr>
          <a:xfrm>
            <a:off x="7353297" y="3190028"/>
            <a:ext cx="1926169" cy="1200329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chemeClr val="tx2">
                    <a:lumMod val="50000"/>
                  </a:schemeClr>
                </a:solidFill>
              </a:rPr>
              <a:t>BaseCar</a:t>
            </a:r>
            <a:endParaRPr lang="de-DE" sz="2400" dirty="0" smtClean="0">
              <a:solidFill>
                <a:schemeClr val="tx2">
                  <a:lumMod val="50000"/>
                </a:schemeClr>
              </a:solidFill>
            </a:endParaRPr>
          </a:p>
          <a:p>
            <a:endParaRPr lang="de-DE" sz="2400" dirty="0">
              <a:solidFill>
                <a:schemeClr val="tx2">
                  <a:lumMod val="50000"/>
                </a:schemeClr>
              </a:solidFill>
            </a:endParaRPr>
          </a:p>
          <a:p>
            <a:endParaRPr lang="de-DE" sz="2400" dirty="0"/>
          </a:p>
        </p:txBody>
      </p:sp>
      <p:sp>
        <p:nvSpPr>
          <p:cNvPr id="12" name="Textfeld 11"/>
          <p:cNvSpPr txBox="1"/>
          <p:nvPr/>
        </p:nvSpPr>
        <p:spPr>
          <a:xfrm>
            <a:off x="7230146" y="2745392"/>
            <a:ext cx="2176319" cy="1938992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chemeClr val="accent2">
                    <a:lumMod val="75000"/>
                  </a:schemeClr>
                </a:solidFill>
              </a:rPr>
              <a:t>SonicCar</a:t>
            </a:r>
            <a:endParaRPr lang="de-DE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de-DE" sz="2400" dirty="0" smtClean="0">
                <a:solidFill>
                  <a:schemeClr val="accent2">
                    <a:lumMod val="75000"/>
                  </a:schemeClr>
                </a:solidFill>
              </a:rPr>
              <a:t>	</a:t>
            </a:r>
          </a:p>
          <a:p>
            <a:endParaRPr lang="de-DE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de-DE" sz="2400" dirty="0" smtClean="0">
              <a:solidFill>
                <a:schemeClr val="accent2">
                  <a:lumMod val="75000"/>
                </a:schemeClr>
              </a:solidFill>
            </a:endParaRPr>
          </a:p>
          <a:p>
            <a:endParaRPr lang="de-DE" sz="2400" dirty="0" smtClean="0"/>
          </a:p>
        </p:txBody>
      </p:sp>
      <p:sp>
        <p:nvSpPr>
          <p:cNvPr id="13" name="Textfeld 12"/>
          <p:cNvSpPr txBox="1"/>
          <p:nvPr/>
        </p:nvSpPr>
        <p:spPr>
          <a:xfrm>
            <a:off x="7117769" y="2281456"/>
            <a:ext cx="2432630" cy="2677656"/>
          </a:xfrm>
          <a:prstGeom prst="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chemeClr val="accent6">
                    <a:lumMod val="75000"/>
                  </a:schemeClr>
                </a:solidFill>
              </a:rPr>
              <a:t>SensorCar</a:t>
            </a:r>
            <a:endParaRPr lang="de-DE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de-DE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7007705" y="1825625"/>
            <a:ext cx="2703561" cy="17543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2400" dirty="0" err="1" smtClean="0">
                <a:solidFill>
                  <a:srgbClr val="FF0000"/>
                </a:solidFill>
              </a:rPr>
              <a:t>PiCar</a:t>
            </a:r>
            <a:endParaRPr lang="de-DE" sz="2400" dirty="0">
              <a:solidFill>
                <a:srgbClr val="FF0000"/>
              </a:solidFill>
            </a:endParaRPr>
          </a:p>
          <a:p>
            <a:endParaRPr lang="de-DE" sz="1200" dirty="0" smtClean="0">
              <a:solidFill>
                <a:srgbClr val="FF0000"/>
              </a:solidFill>
            </a:endParaRPr>
          </a:p>
          <a:p>
            <a:endParaRPr lang="de-DE" sz="2400" dirty="0">
              <a:solidFill>
                <a:srgbClr val="FF0000"/>
              </a:solidFill>
            </a:endParaRPr>
          </a:p>
          <a:p>
            <a:endParaRPr lang="de-DE" sz="2400" dirty="0" smtClean="0">
              <a:solidFill>
                <a:srgbClr val="FF0000"/>
              </a:solidFill>
            </a:endParaRPr>
          </a:p>
          <a:p>
            <a:endParaRPr lang="de-DE" sz="2400" dirty="0"/>
          </a:p>
        </p:txBody>
      </p:sp>
      <p:cxnSp>
        <p:nvCxnSpPr>
          <p:cNvPr id="15" name="Gerader Verbinder 14"/>
          <p:cNvCxnSpPr/>
          <p:nvPr/>
        </p:nvCxnSpPr>
        <p:spPr>
          <a:xfrm flipV="1">
            <a:off x="6307666" y="392718"/>
            <a:ext cx="0" cy="5040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7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Dash-App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15196"/>
          </a:xfrm>
        </p:spPr>
        <p:txBody>
          <a:bodyPr>
            <a:normAutofit/>
          </a:bodyPr>
          <a:lstStyle/>
          <a:p>
            <a:r>
              <a:rPr lang="de-DE" sz="2400" dirty="0"/>
              <a:t>Darstellung der Fahrdaten.</a:t>
            </a:r>
          </a:p>
          <a:p>
            <a:r>
              <a:rPr lang="de-DE" sz="2400" dirty="0"/>
              <a:t>Auswahl über </a:t>
            </a:r>
            <a:r>
              <a:rPr lang="de-DE" sz="2400" dirty="0" smtClean="0"/>
              <a:t>Dropdown-Menü.</a:t>
            </a:r>
          </a:p>
          <a:p>
            <a:endParaRPr lang="de-DE" sz="24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668242"/>
            <a:ext cx="10388600" cy="388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Danke!</a:t>
            </a:r>
            <a:endParaRPr lang="de-DE" b="1" dirty="0"/>
          </a:p>
        </p:txBody>
      </p:sp>
      <p:pic>
        <p:nvPicPr>
          <p:cNvPr id="4" name="Video_FP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950" y="1825625"/>
            <a:ext cx="7912100" cy="4351338"/>
          </a:xfrm>
        </p:spPr>
      </p:pic>
    </p:spTree>
    <p:extLst>
      <p:ext uri="{BB962C8B-B14F-4D97-AF65-F5344CB8AC3E}">
        <p14:creationId xmlns:p14="http://schemas.microsoft.com/office/powerpoint/2010/main" val="41815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Breitbild</PresentationFormat>
  <Paragraphs>56</Paragraphs>
  <Slides>9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Office Theme</vt:lpstr>
      <vt:lpstr>Camp2Code</vt:lpstr>
      <vt:lpstr>Projektauftrag</vt:lpstr>
      <vt:lpstr>Planung, Vorbereitung</vt:lpstr>
      <vt:lpstr>Klasse „BaseCar“</vt:lpstr>
      <vt:lpstr>Klasse „SonicCar“</vt:lpstr>
      <vt:lpstr>Klasse „SensorCar“</vt:lpstr>
      <vt:lpstr>Klasse „PiCar“ Abhängigkeiten</vt:lpstr>
      <vt:lpstr>Dash-App</vt:lpstr>
      <vt:lpstr>Danke!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Camp2Code</dc:title>
  <dc:creator>Microsoft-Konto</dc:creator>
  <cp:lastModifiedBy>Microsoft-Konto</cp:lastModifiedBy>
  <cp:revision>41</cp:revision>
  <dcterms:created xsi:type="dcterms:W3CDTF">2022-03-31T08:23:08Z</dcterms:created>
  <dcterms:modified xsi:type="dcterms:W3CDTF">2022-04-01T10:50:21Z</dcterms:modified>
</cp:coreProperties>
</file>